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f0f9ba6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f0f9ba6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c4ea1a46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c4ea1a46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bedc6608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bedc6608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bedc6608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bedc6608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bedc6608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bedc6608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edc6608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bedc6608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bedc6608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bedc6608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bedc6608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bedc6608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c4ea1a4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c4ea1a4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c4ea1a46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c4ea1a46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75pMyBIL_NftbOlYxVoB6J4q3W2Asax1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s.wikipedia.org/wiki/Teatro" TargetMode="External"/><Relationship Id="rId4" Type="http://schemas.openxmlformats.org/officeDocument/2006/relationships/hyperlink" Target="https://es.wikipedia.org/wiki/Siglo_de_Oro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es.wikipedia.org/wiki/Espa%C3%B1a" TargetMode="External"/><Relationship Id="rId6" Type="http://schemas.openxmlformats.org/officeDocument/2006/relationships/hyperlink" Target="https://es.wikipedia.org/wiki/Lope_de_Vega" TargetMode="External"/><Relationship Id="rId7" Type="http://schemas.openxmlformats.org/officeDocument/2006/relationships/hyperlink" Target="https://es.wikipedia.org/wiki/Madrid" TargetMode="External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s.wikipedia.org/wiki/Orden_religiosa_cat%C3%B3lica" TargetMode="External"/><Relationship Id="rId4" Type="http://schemas.openxmlformats.org/officeDocument/2006/relationships/hyperlink" Target="https://es.wikipedia.org/wiki/Orden_militar" TargetMode="External"/><Relationship Id="rId5" Type="http://schemas.openxmlformats.org/officeDocument/2006/relationships/hyperlink" Target="https://es.wikipedia.org/wiki/Siglo_xii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071150"/>
            <a:ext cx="8520600" cy="15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robo de Breda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44"/>
              <a:t>Recorrido por “El Madrid de los Austrias”</a:t>
            </a:r>
            <a:endParaRPr sz="3644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B7B7B7"/>
                </a:solidFill>
              </a:rPr>
              <a:t>Adrián de Lucas Gómez</a:t>
            </a:r>
            <a:r>
              <a:rPr lang="es" sz="1700">
                <a:solidFill>
                  <a:srgbClr val="B7B7B7"/>
                </a:solidFill>
              </a:rPr>
              <a:t>, Felipe Cuadra Plaza y </a:t>
            </a:r>
            <a:r>
              <a:rPr lang="es" sz="1700">
                <a:solidFill>
                  <a:srgbClr val="B7B7B7"/>
                </a:solidFill>
              </a:rPr>
              <a:t>Aurora García Jover</a:t>
            </a:r>
            <a:endParaRPr sz="3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Coleccionables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27250"/>
            <a:ext cx="62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" sz="1500">
                <a:solidFill>
                  <a:schemeClr val="dk1"/>
                </a:solidFill>
              </a:rPr>
              <a:t>Rosario de la época</a:t>
            </a:r>
            <a:r>
              <a:rPr b="1" lang="es" sz="1500">
                <a:solidFill>
                  <a:schemeClr val="dk1"/>
                </a:solidFill>
              </a:rPr>
              <a:t>: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Está fabricado en plata y tiene un acabado exquisito.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2122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700" y="698625"/>
            <a:ext cx="1893213" cy="187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5372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*Video de demostración*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¿De que iba nuestro juego?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Juego serio geoposicionado, cuyo objetivo es transmitir algunos datos sobre edificios y objetos de la época del Madrid de los Austrias (</a:t>
            </a:r>
            <a:r>
              <a:rPr b="1" lang="es" sz="1500">
                <a:solidFill>
                  <a:schemeClr val="dk1"/>
                </a:solidFill>
              </a:rPr>
              <a:t>1516-1700</a:t>
            </a:r>
            <a:r>
              <a:rPr lang="es" sz="1500">
                <a:solidFill>
                  <a:schemeClr val="dk1"/>
                </a:solidFill>
              </a:rPr>
              <a:t>). Más concretamente durante el reinado de Felipe IV (</a:t>
            </a:r>
            <a:r>
              <a:rPr b="1" lang="es" sz="1500">
                <a:solidFill>
                  <a:schemeClr val="dk1"/>
                </a:solidFill>
              </a:rPr>
              <a:t>1621-1665</a:t>
            </a:r>
            <a:r>
              <a:rPr lang="es" sz="1500">
                <a:solidFill>
                  <a:schemeClr val="dk1"/>
                </a:solidFill>
              </a:rPr>
              <a:t>).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P</a:t>
            </a:r>
            <a:r>
              <a:rPr lang="es" sz="1500">
                <a:solidFill>
                  <a:schemeClr val="dk1"/>
                </a:solidFill>
              </a:rPr>
              <a:t>ara dispositivos móviles con sistema operativo Android y con GPS.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251" y="2770350"/>
            <a:ext cx="2476701" cy="16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9667" l="0" r="0" t="5008"/>
          <a:stretch/>
        </p:blipFill>
        <p:spPr>
          <a:xfrm>
            <a:off x="967625" y="2571750"/>
            <a:ext cx="1982425" cy="13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850" y="3269875"/>
            <a:ext cx="1901475" cy="10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7880" l="3439" r="5336" t="8994"/>
          <a:stretch/>
        </p:blipFill>
        <p:spPr>
          <a:xfrm>
            <a:off x="3381825" y="2494391"/>
            <a:ext cx="1982425" cy="1269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¿Quién es el público objetivo?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Jóvenes adolescentes en una edad comprendida entre 14-18 años, ya que es en estas edades cuando se comienza a dar la historia de España.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Durante esos cursos es cuando se realizan excursiones para visitar “El Madrid de los Austrias” en los institutos de la Comunidad de Madrid.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899" y="2571750"/>
            <a:ext cx="3736226" cy="22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¿Dónde se va a usar?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Durante las excursiones que realizan los institutos por “El Madrid de lo Austrias”.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Sustituye a la típica clase de historia envolviendola en una narrativa entretenida que mantenga el interés del jugador durante todo el recorrido.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68" y="2571750"/>
            <a:ext cx="3358408" cy="224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16331" l="0" r="0" t="0"/>
          <a:stretch/>
        </p:blipFill>
        <p:spPr>
          <a:xfrm>
            <a:off x="4779025" y="2571750"/>
            <a:ext cx="3572456" cy="22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Narrativa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5605200" cy="3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En el presente </a:t>
            </a:r>
            <a:r>
              <a:rPr lang="es" sz="1500">
                <a:solidFill>
                  <a:srgbClr val="000000"/>
                </a:solidFill>
              </a:rPr>
              <a:t> </a:t>
            </a:r>
            <a:r>
              <a:rPr lang="es" sz="1500">
                <a:solidFill>
                  <a:schemeClr val="dk1"/>
                </a:solidFill>
              </a:rPr>
              <a:t>desapareció del museo del Prado la conocida obra de </a:t>
            </a:r>
            <a:r>
              <a:rPr lang="es" sz="1500">
                <a:solidFill>
                  <a:schemeClr val="dk1"/>
                </a:solidFill>
              </a:rPr>
              <a:t>Velázquez</a:t>
            </a:r>
            <a:r>
              <a:rPr lang="es" sz="1500">
                <a:solidFill>
                  <a:schemeClr val="dk1"/>
                </a:solidFill>
              </a:rPr>
              <a:t>, </a:t>
            </a:r>
            <a:r>
              <a:rPr i="1" lang="es" sz="1500" u="sng">
                <a:solidFill>
                  <a:schemeClr val="dk1"/>
                </a:solidFill>
              </a:rPr>
              <a:t>La rendición de Breda</a:t>
            </a:r>
            <a:r>
              <a:rPr lang="es" sz="1500">
                <a:solidFill>
                  <a:schemeClr val="dk1"/>
                </a:solidFill>
              </a:rPr>
              <a:t>.					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Nuestro protagonista viaja a la </a:t>
            </a:r>
            <a:r>
              <a:rPr lang="es" sz="1500">
                <a:solidFill>
                  <a:schemeClr val="dk1"/>
                </a:solidFill>
              </a:rPr>
              <a:t>época</a:t>
            </a:r>
            <a:r>
              <a:rPr lang="es" sz="1500">
                <a:solidFill>
                  <a:schemeClr val="dk1"/>
                </a:solidFill>
              </a:rPr>
              <a:t> de Felipe IV y se encuentra con </a:t>
            </a:r>
            <a:r>
              <a:rPr lang="es" sz="1500">
                <a:solidFill>
                  <a:schemeClr val="dk1"/>
                </a:solidFill>
              </a:rPr>
              <a:t>Íñigo</a:t>
            </a:r>
            <a:r>
              <a:rPr lang="es" sz="1500">
                <a:solidFill>
                  <a:schemeClr val="dk1"/>
                </a:solidFill>
              </a:rPr>
              <a:t> Balboa y Aguirre, quien </a:t>
            </a:r>
            <a:r>
              <a:rPr lang="es" sz="1500">
                <a:solidFill>
                  <a:schemeClr val="dk1"/>
                </a:solidFill>
              </a:rPr>
              <a:t>está</a:t>
            </a:r>
            <a:r>
              <a:rPr lang="es" sz="1500">
                <a:solidFill>
                  <a:schemeClr val="dk1"/>
                </a:solidFill>
              </a:rPr>
              <a:t> buscando ese cuadro.									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Iñigo se une a </a:t>
            </a:r>
            <a:r>
              <a:rPr lang="es" sz="1500">
                <a:solidFill>
                  <a:schemeClr val="dk1"/>
                </a:solidFill>
              </a:rPr>
              <a:t>él. L</a:t>
            </a:r>
            <a:r>
              <a:rPr lang="es" sz="1500">
                <a:solidFill>
                  <a:schemeClr val="dk1"/>
                </a:solidFill>
              </a:rPr>
              <a:t>e ayudará en la búsqueda y a </a:t>
            </a:r>
            <a:r>
              <a:rPr lang="es" sz="1500">
                <a:solidFill>
                  <a:schemeClr val="dk1"/>
                </a:solidFill>
              </a:rPr>
              <a:t>orientarse</a:t>
            </a:r>
            <a:r>
              <a:rPr lang="es" sz="1500">
                <a:solidFill>
                  <a:schemeClr val="dk1"/>
                </a:solidFill>
              </a:rPr>
              <a:t> por el Madrid de la época.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Recorreremos  lugares emblemáticos del centro en esa época, en los que tendremos que buscar </a:t>
            </a:r>
            <a:r>
              <a:rPr lang="es" sz="1500">
                <a:solidFill>
                  <a:schemeClr val="dk1"/>
                </a:solidFill>
              </a:rPr>
              <a:t>información</a:t>
            </a:r>
            <a:r>
              <a:rPr lang="es" sz="1500">
                <a:solidFill>
                  <a:schemeClr val="dk1"/>
                </a:solidFill>
              </a:rPr>
              <a:t> sobre el ladrón preguntando y ayudando a otras personas.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300" y="1634200"/>
            <a:ext cx="2922301" cy="240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060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Son del tipo point and click con las que simplemente seleccionamos objetos e interactuamos con los menús.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Deberemos de movernos físicamente al ser geoposicionado para poder ir a los siguientes puntos de interés.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" sz="1500">
                <a:solidFill>
                  <a:schemeClr val="dk1"/>
                </a:solidFill>
              </a:rPr>
              <a:t>En las imágenes deberemos ver qué elementos arquitectónicos faltan sabiendo que esos son los que buscaremos dentro del juego.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850" y="2830875"/>
            <a:ext cx="321945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4373663" y="3786150"/>
            <a:ext cx="791100" cy="8037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06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Recorrido: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1753100" y="153200"/>
            <a:ext cx="7155675" cy="48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Coleccionables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27250"/>
            <a:ext cx="62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" sz="1500">
                <a:solidFill>
                  <a:schemeClr val="dk1"/>
                </a:solidFill>
              </a:rPr>
              <a:t>Fuente Caños del peral: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Reproducción de uno de los pilones de la antigua fuente de Caños del Peral. Parte de la fuente original  aún se conserva en la estación de metro de Opera.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" sz="1500">
                <a:solidFill>
                  <a:schemeClr val="dk1"/>
                </a:solidFill>
              </a:rPr>
              <a:t>Ejemplar de Fuenteovejuna: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</a:t>
            </a:r>
            <a:r>
              <a:rPr lang="es" sz="15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obra teatral</a:t>
            </a:r>
            <a:r>
              <a:rPr lang="es" sz="1500">
                <a:solidFill>
                  <a:schemeClr val="dk1"/>
                </a:solidFill>
              </a:rPr>
              <a:t> del </a:t>
            </a:r>
            <a:r>
              <a:rPr lang="es" sz="15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Siglo de Oro</a:t>
            </a:r>
            <a:r>
              <a:rPr lang="es" sz="1500">
                <a:solidFill>
                  <a:schemeClr val="dk1"/>
                </a:solidFill>
              </a:rPr>
              <a:t> </a:t>
            </a:r>
            <a:r>
              <a:rPr lang="es" sz="15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español</a:t>
            </a:r>
            <a:r>
              <a:rPr lang="es" sz="1500">
                <a:solidFill>
                  <a:schemeClr val="dk1"/>
                </a:solidFill>
              </a:rPr>
              <a:t> del dramaturgo </a:t>
            </a:r>
            <a:r>
              <a:rPr lang="es" sz="15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Lope de Vega</a:t>
            </a:r>
            <a:r>
              <a:rPr lang="es" sz="1500">
                <a:solidFill>
                  <a:schemeClr val="dk1"/>
                </a:solidFill>
              </a:rPr>
              <a:t>. Fue compuesta en tres actos hacia 1612-1614 y publicada en </a:t>
            </a:r>
            <a:r>
              <a:rPr lang="es" sz="15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Madrid</a:t>
            </a:r>
            <a:r>
              <a:rPr lang="es" sz="1500">
                <a:solidFill>
                  <a:schemeClr val="dk1"/>
                </a:solidFill>
              </a:rPr>
              <a:t> en 1619.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1500" y="975700"/>
            <a:ext cx="934586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4850" y="2790931"/>
            <a:ext cx="1127875" cy="15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Coleccionables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27250"/>
            <a:ext cx="62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" sz="1500">
                <a:solidFill>
                  <a:schemeClr val="dk1"/>
                </a:solidFill>
              </a:rPr>
              <a:t>Escudo de la Orden de Santiago: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Escudo proveniente de la Orden de Santiago que fue una </a:t>
            </a:r>
            <a:r>
              <a:rPr lang="es" sz="15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orden religiosa</a:t>
            </a:r>
            <a:r>
              <a:rPr lang="es" sz="1500">
                <a:solidFill>
                  <a:schemeClr val="dk1"/>
                </a:solidFill>
              </a:rPr>
              <a:t> y </a:t>
            </a:r>
            <a:r>
              <a:rPr lang="es" sz="15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militar</a:t>
            </a:r>
            <a:r>
              <a:rPr lang="es" sz="1500">
                <a:solidFill>
                  <a:schemeClr val="dk1"/>
                </a:solidFill>
              </a:rPr>
              <a:t> surgida en el </a:t>
            </a:r>
            <a:r>
              <a:rPr lang="es" sz="15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siglo </a:t>
            </a:r>
            <a:r>
              <a:rPr lang="es" sz="1500">
                <a:solidFill>
                  <a:schemeClr val="dk1"/>
                </a:solidFill>
              </a:rPr>
              <a:t>XII.</a:t>
            </a:r>
            <a:r>
              <a:rPr lang="es" sz="1100">
                <a:solidFill>
                  <a:srgbClr val="202122"/>
                </a:solidFill>
              </a:rPr>
              <a:t> Su objetivo era proteger a los peregrinos en el camino de Santiago.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" sz="1500">
                <a:solidFill>
                  <a:schemeClr val="dk1"/>
                </a:solidFill>
              </a:rPr>
              <a:t>Monedas de plata: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Monedas conocidas como Reales que se usaban en España en el siglo XVII. En esta época debido a la mala situación económica se empezarán a acuñar monedas en cobre.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0438" y="3016883"/>
            <a:ext cx="2031875" cy="102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3263" y="1017725"/>
            <a:ext cx="1066200" cy="13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